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80" r:id="rId8"/>
    <p:sldId id="279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24" autoAdjust="0"/>
  </p:normalViewPr>
  <p:slideViewPr>
    <p:cSldViewPr>
      <p:cViewPr>
        <p:scale>
          <a:sx n="77" d="100"/>
          <a:sy n="77" d="100"/>
        </p:scale>
        <p:origin x="-118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8458200" cy="986408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458200" cy="619268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uk-UA" sz="2800" cap="none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Bookman Old Style" pitchFamily="18" charset="0"/>
              </a:rPr>
              <a:t>День </a:t>
            </a:r>
            <a:r>
              <a:rPr lang="uk-UA" sz="2800" cap="none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Bookman Old Style" pitchFamily="18" charset="0"/>
              </a:rPr>
              <a:t>Вестника</a:t>
            </a:r>
            <a:r>
              <a:rPr lang="uk-UA" sz="2800" cap="none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Bookman Old Style" pitchFamily="18" charset="0"/>
              </a:rPr>
              <a:t> </a:t>
            </a:r>
            <a:r>
              <a:rPr lang="uk-UA" sz="2800" cap="none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Bookman Old Style" pitchFamily="18" charset="0"/>
              </a:rPr>
              <a:t>Света</a:t>
            </a:r>
            <a:r>
              <a:rPr lang="uk-UA" sz="2800" cap="none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Bookman Old Style" pitchFamily="18" charset="0"/>
              </a:rPr>
              <a:t/>
            </a:r>
            <a:br>
              <a:rPr lang="uk-UA" sz="2800" cap="none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Bookman Old Style" pitchFamily="18" charset="0"/>
              </a:rPr>
            </a:br>
            <a:r>
              <a:rPr lang="uk-UA" sz="1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Bookman Old Style" pitchFamily="18" charset="0"/>
              </a:rPr>
              <a:t>12 </a:t>
            </a:r>
            <a:r>
              <a:rPr lang="uk-UA" sz="1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Bookman Old Style" pitchFamily="18" charset="0"/>
              </a:rPr>
              <a:t>августа</a:t>
            </a:r>
            <a:r>
              <a:rPr lang="uk-UA" sz="1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Bookman Old Style" pitchFamily="18" charset="0"/>
              </a:rPr>
              <a:t> 2014 </a:t>
            </a:r>
            <a:r>
              <a:rPr lang="uk-UA" sz="1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Bookman Old Style" pitchFamily="18" charset="0"/>
              </a:rPr>
              <a:t>года</a:t>
            </a:r>
            <a:r>
              <a:rPr lang="uk-UA" sz="1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Bookman Old Style" pitchFamily="18" charset="0"/>
              </a:rPr>
              <a:t> </a:t>
            </a:r>
            <a:r>
              <a:rPr lang="uk-UA" sz="1800" cap="none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/>
            </a:r>
            <a:br>
              <a:rPr lang="uk-UA" sz="1800" cap="none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</a:br>
            <a:r>
              <a:rPr lang="uk-UA" sz="1800" cap="none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/>
            </a:r>
            <a:br>
              <a:rPr lang="uk-UA" sz="1800" cap="none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</a:br>
            <a:endParaRPr lang="uk-UA" sz="1800" cap="none" dirty="0">
              <a:solidFill>
                <a:schemeClr val="accent1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1916832"/>
            <a:ext cx="640871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uk-UA" sz="4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uk-UA" sz="4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такое</a:t>
            </a:r>
            <a:r>
              <a:rPr lang="uk-UA" sz="4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теософия</a:t>
            </a:r>
            <a:r>
              <a:rPr lang="uk-UA" sz="4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uk-UA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4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517232"/>
            <a:ext cx="8640960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Доктор  философских наук, профессор</a:t>
            </a:r>
          </a:p>
          <a:p>
            <a:pPr algn="r"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uk-UA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uk-UA" sz="28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Юлия</a:t>
            </a:r>
            <a:r>
              <a:rPr kumimoji="1" lang="uk-UA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uk-UA" sz="28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Александровна</a:t>
            </a:r>
            <a:r>
              <a:rPr kumimoji="1" lang="uk-UA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uk-UA" sz="28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Шабанова</a:t>
            </a:r>
            <a:endParaRPr kumimoji="1" lang="ru-RU" sz="2800" b="1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064896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Предмет теософии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– «единая Высшая Сущность, Неведомая и 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Непознаваемая»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.</a:t>
            </a:r>
          </a:p>
          <a:p>
            <a:pPr marL="45720" indent="0" algn="r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Блаватская Е.П. Что такое теософия? 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Цель теософии: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«Почитать это 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Присутствие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невидимую Причину, проявляющую себя в непрерывных следствиях; этот неощутимый, всемогущий и вездесущий Протей — неделимый в своей Сущности и неуловимой форме и все же проявляющийся в каждой форме; Присутствие, которое всюду, везде и нигде; которое есть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 Всё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 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 Ничто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вездесущее и все же одно; Сущность, которая наполняет, связывает, ограничивает, содержит в себе всё и сама содержится во всем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».</a:t>
            </a:r>
          </a:p>
          <a:p>
            <a:pPr marL="45720" indent="0" algn="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Блаватская Е.П. Кто такие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теософы?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91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8658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  Истинный исследователь теософии тот,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кто «отбросит старый, протоптанный путь рутины и вступит на одинокую тропу независимого мышления, устремляя мысли к Божественному …, настоящий мыслитель, искатель вечной, «боговдохновенной» истины для решения мировых проблем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»</a:t>
            </a:r>
          </a:p>
          <a:p>
            <a:pPr marL="45720" indent="0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r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Блаватская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Е.П. Кто такие теософы? </a:t>
            </a:r>
          </a:p>
          <a:p>
            <a:endParaRPr lang="ru-RU" b="1" i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73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620688"/>
            <a:ext cx="8280920" cy="54726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Теософия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-  единство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убеждения, изучения и озарения.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Средством или инструментом первого является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чувство или восприятие,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второго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— диалектика, 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третьего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— интуиция. Рассудок подчинен интуиции — это 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абсолютное знание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основанное на слиянии сознания с познанным объектом.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Теософия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— это, можно сказать, точная наука психологии; она имеет такое же отношение к естественному, неразвитому медиумизму, как знания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Тиндаля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к познаниям школьника в физике».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r">
              <a:buNone/>
            </a:pPr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r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Блаватская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Е.П. Что такое теософия?</a:t>
            </a:r>
          </a:p>
        </p:txBody>
      </p:sp>
    </p:spTree>
    <p:extLst>
      <p:ext uri="{BB962C8B-B14F-4D97-AF65-F5344CB8AC3E}">
        <p14:creationId xmlns:p14="http://schemas.microsoft.com/office/powerpoint/2010/main" xmlns="" val="41781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08912" cy="557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Чарльз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Ледбитер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«…теософия не является религией, но она есть истина, которая лежит в основе всех религий». </a:t>
            </a:r>
          </a:p>
          <a:p>
            <a:pPr marL="4572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«…теософия это одновременно философия, религия и наука».</a:t>
            </a:r>
          </a:p>
          <a:p>
            <a:pPr marL="4572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«…получение теософских знаний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возможно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во-первых от людей, которые прошли более длительный путь эволюции и имеют непосредственный опыт приближения к истине; во-вторых, из выводов, сделанных по результатам развития и очевидных последующих шагов эволюции» </a:t>
            </a:r>
          </a:p>
          <a:p>
            <a:pPr marL="45720" indent="0" algn="r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Что такое теософия?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09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208912" cy="5649808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Нилакантха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Шри Рам</a:t>
            </a:r>
          </a:p>
          <a:p>
            <a:pPr marL="4572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 </a:t>
            </a:r>
          </a:p>
          <a:p>
            <a:pPr marL="4572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«Теософией являются сущностные знания из глубины истины, природа и принципы которой присутствуют во всём что существует, в том числе и в сердце человека, что даёт ему возможность познать истину в мгновение ока»</a:t>
            </a:r>
          </a:p>
          <a:p>
            <a:pPr marL="45720" indent="0" algn="r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Почему теософия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неопределяема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 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«Теософия — это Мудрость, включающая в себя все вещи, сущностью которых является лежащее в их основе единство». </a:t>
            </a:r>
          </a:p>
          <a:p>
            <a:pPr marL="4572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«Нужно знать ход всей драмы, чтобы стал очевидным смысл отдельных её частей»</a:t>
            </a:r>
          </a:p>
          <a:p>
            <a:pPr marL="4572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«Изучая теософию, мы должны жить так, чтобы наша истинная природа находила своё выражение в самых обыденных ситуациях».</a:t>
            </a:r>
          </a:p>
          <a:p>
            <a:pPr marL="45720" indent="0" algn="r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Что есть теософия?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15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92888" cy="543378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Мэри Андерсон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 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еософия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как Божественная Мудрость «подразумевает более глубокие аспекты вещей, за гранью разделения и личных проблем. Это не означает, что теософия не имеет ничего общего с повседневной жизнью.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Если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внутренне едино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– что является основополагающим принципом теософских учений и основой теософской жизни,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то повседневная жизнь не должна быть отделена от глубокой, внутренней, Божественной Мудрости, а наоборот, должна выразить её».</a:t>
            </a:r>
          </a:p>
          <a:p>
            <a:pPr marL="45720" indent="0" algn="r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В свете теософии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145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692696"/>
            <a:ext cx="8136904" cy="56166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Satyam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Nasti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Paro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Dharma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»</a:t>
            </a:r>
          </a:p>
          <a:p>
            <a:pPr marL="45720" indent="0" algn="ctr">
              <a:buNone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just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Dharma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»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(санскрит)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 -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«то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что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скрепляет»,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«религия», «цель», "сила", "закон", или "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путь»</a:t>
            </a:r>
          </a:p>
          <a:p>
            <a:pPr marL="45720" indent="0" algn="just">
              <a:buNone/>
            </a:pPr>
            <a:endParaRPr lang="ru-RU" sz="28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«Нет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долга, нет закона, нет пути, который мы можем пройти, больше, чем  путь к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истине»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ctr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 </a:t>
            </a: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«Теософия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»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- путь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истине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/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0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692696"/>
            <a:ext cx="7632848" cy="532859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ru-RU" b="1" dirty="0" smtClean="0">
              <a:solidFill>
                <a:srgbClr val="00B0F0"/>
              </a:solidFill>
              <a:latin typeface="Bookman Old Style" pitchFamily="18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Люди будут получать новое теософское учение по мере своей готовности воспринять его. Но даваться будет не более того, что мир на нынешнем уровне его духовности сможет использовать. И от распространения теософии — от усвоения того, что уже дано, зависит, сколько знаний будет открыто людям и как скоро».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r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Е.П. Блаватская Ко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второй  Конвенции </a:t>
            </a:r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r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американских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теософов 1888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года 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23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ttp://fotoprirodi.narod.ru/images/vesna/vesna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7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70" y="2204864"/>
            <a:ext cx="8763134" cy="1198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7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Братство – </a:t>
            </a:r>
            <a:r>
              <a:rPr lang="uk-UA" sz="72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единство</a:t>
            </a:r>
            <a:r>
              <a:rPr lang="uk-UA" sz="7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72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многообразии</a:t>
            </a:r>
            <a:endParaRPr lang="uk-UA" sz="7200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04664"/>
            <a:ext cx="7992888" cy="6048672"/>
          </a:xfrm>
        </p:spPr>
        <p:txBody>
          <a:bodyPr numCol="2">
            <a:noAutofit/>
          </a:bodyPr>
          <a:lstStyle/>
          <a:p>
            <a:pPr marL="45720" indent="0" algn="ctr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Работы теософов о сути теософии </a:t>
            </a:r>
          </a:p>
          <a:p>
            <a:pPr marL="45720" indent="0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Е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. П.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Блаватская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Что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такое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теософия?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Кто такие теософы?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Ключ к теософии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псевдотеософии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Путеводный свет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Неведомого.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Письмо ко второму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съезду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американских теософов.</a:t>
            </a:r>
          </a:p>
          <a:p>
            <a:pPr marL="4572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Чарльз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Ледбитер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Учебник теософии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Краткий очерк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теософии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Нилакантха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Шри Рам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Что есть теософия?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Почему Теософия остается. неопределенной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?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Мэри Андерсон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В свете теософии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Радха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Бернье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Наш подход к теософии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Майнор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Лайл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Трансформативные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 качества теософии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Пабло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Сендер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Что такое теософия?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736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39552" y="260648"/>
            <a:ext cx="8064895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Bookman Old Style" pitchFamily="18" charset="0"/>
              </a:rPr>
              <a:t>Классификация 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Bookman Old Style" pitchFamily="18" charset="0"/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Bookman Old Style" pitchFamily="18" charset="0"/>
              </a:rPr>
              <a:t>определений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  <a:latin typeface="Bookman Old Style" pitchFamily="18" charset="0"/>
              </a:rPr>
              <a:t>теософии</a:t>
            </a:r>
            <a:r>
              <a:rPr lang="ru-RU" sz="3600" dirty="0">
                <a:effectLst/>
                <a:latin typeface="Bookman Old Style" pitchFamily="18" charset="0"/>
              </a:rPr>
              <a:t> </a:t>
            </a:r>
            <a:br>
              <a:rPr lang="ru-RU" sz="3600" dirty="0">
                <a:effectLst/>
                <a:latin typeface="Bookman Old Style" pitchFamily="18" charset="0"/>
              </a:rPr>
            </a:b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628800"/>
            <a:ext cx="8064896" cy="4680520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Определения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утверждающие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что теософия в широком смысле  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–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это мистическое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богопознание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а в узком 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–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учение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Е.П.Блаватской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и её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последователей</a:t>
            </a:r>
          </a:p>
          <a:p>
            <a:pPr lvl="0">
              <a:buFont typeface="Wingdings" pitchFamily="2" charset="2"/>
              <a:buChar char="§"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Определения, подчёркивающие оккультную сторону теософии и её реакционный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характер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  <a:p>
            <a:pPr lvl="0">
              <a:buFont typeface="Wingdings" pitchFamily="2" charset="2"/>
              <a:buChar char="§"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Определения, претендующие на онтологическую предельность теософии и её статус «Религии мудрости».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15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528976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Аммоний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Саккас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прозванный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theodidaktos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— «наставляемый богом»; великий учитель, который вел жизнь столь чистую и целомудренную, что его ученик Плотин даже не надеялся когда-либо встретить смертного, способного сравниться с ним</a:t>
            </a:r>
          </a:p>
          <a:p>
            <a:pPr marL="45720" indent="0" algn="just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r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Е.П. Блаватская </a:t>
            </a:r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r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Путеводный свет Неведомого»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9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9407"/>
            <a:ext cx="8280919" cy="69824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man Old Style" pitchFamily="18" charset="0"/>
              </a:rPr>
              <a:t>Теософия в истории филос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man Old Style" pitchFamily="18" charset="0"/>
              </a:rPr>
              <a:t>офии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424936" cy="482453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Александрийская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школа: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Аммоний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Саккас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Плотин, Порфирий,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Прокл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Ямвлих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Гностицизм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(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gnosis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– знание, познание): 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гностики, принадлежавшие церкви: Климент Александрийский,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Ориген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гностики не относящиеся к христианству, соединившие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гнозис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с персидскими и сирийскими представлениями: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Василид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Валентин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Византийский неоплатонизм: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Ареопагитики, Григорий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Палама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Максим Исповедник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901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848872" cy="53617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Рейнские средневековые мистики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(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Χ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IV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в)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Мастер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Экхарт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И.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Таулера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Г.Сузо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Я.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Рюйсбрук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Философия Возрождения и Нового времени,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Никола Кузанский (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Χ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V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в.); </a:t>
            </a:r>
          </a:p>
          <a:p>
            <a:pPr marL="4572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Себастьян Франк,  Парацельс, Валентин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Вейгель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(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Χ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VI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в.); </a:t>
            </a:r>
          </a:p>
          <a:p>
            <a:pPr marL="4572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Якоб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Бёме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Роберт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Фладд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Томас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Воган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(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Χ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VII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в.); </a:t>
            </a:r>
          </a:p>
          <a:p>
            <a:pPr marL="4572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Эммануил Сведенборг, Карл фон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Эккартсгаузен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X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X VIII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.)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Ф.В.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.Шеллинг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X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X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75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208912" cy="55446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b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Трансцендентная теософия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Универсальная теософия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Теософия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как состояние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сознания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Теософия в контексте истории философии </a:t>
            </a:r>
          </a:p>
          <a:p>
            <a:pPr>
              <a:buFont typeface="Wingdings" pitchFamily="2" charset="2"/>
              <a:buChar char="§"/>
            </a:pPr>
            <a:r>
              <a:rPr lang="ru-RU" sz="3600" b="1" u="sng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Теософское учение 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64704"/>
            <a:ext cx="8352928" cy="54726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dirty="0" smtClean="0"/>
          </a:p>
          <a:p>
            <a:endParaRPr lang="ru-RU" dirty="0"/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Есть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теософия и теософия: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истинная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теософия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 теософов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 и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теософия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членов одноименного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Общества</a:t>
            </a:r>
            <a:endParaRPr lang="ru-RU" sz="2800" dirty="0">
              <a:latin typeface="Bookman Old Style" pitchFamily="18" charset="0"/>
            </a:endParaRPr>
          </a:p>
          <a:p>
            <a:endParaRPr lang="ru-RU" dirty="0"/>
          </a:p>
          <a:p>
            <a:pPr marL="45720" indent="0" algn="r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Е.П. Блаватская </a:t>
            </a:r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r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Путеводный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свет Неведомого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811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64704"/>
            <a:ext cx="7848872" cy="5688632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ru-RU" b="1" dirty="0" smtClean="0"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Теософия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– это знания, в виде «доктрины о Боге или творениях Бога, не являющейся откровением, но боговдохновенной в своей основе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»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«Теософия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— это древняя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 Религия Мудрости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эзотерическая доктрина, некогда известная во всех претендующих на цивилизованность странах.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 ….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Богопознание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уносящее ум из мира форм в мир бесформенных духов… это ощущение явления мира внутреннего, невидимого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».</a:t>
            </a:r>
          </a:p>
          <a:p>
            <a:pPr marL="45720" indent="0" algn="r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Блаватская Е.П. Что такое теософия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?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Теософия-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наука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 сути и тайне всех вещей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»</a:t>
            </a:r>
          </a:p>
          <a:p>
            <a:pPr marL="45720" indent="0" algn="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Блаватская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Е.П. Ключ к теософии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Теософия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-  «философия рационального объяснения вещей, а не набора догматов»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45720" indent="0" algn="r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Блаватская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Е.П. Ко Второму ежегодному съезду американских теософов</a:t>
            </a:r>
          </a:p>
          <a:p>
            <a:pPr marL="45720" indent="0">
              <a:buNone/>
            </a:pPr>
            <a:endParaRPr lang="ru-RU" dirty="0" smtClean="0">
              <a:latin typeface="Bookman Old Style" pitchFamily="18" charset="0"/>
            </a:endParaRPr>
          </a:p>
          <a:p>
            <a:pPr marL="45720" indent="0">
              <a:buNone/>
            </a:pPr>
            <a:endParaRPr lang="ru-RU" b="1" i="1" dirty="0" smtClean="0">
              <a:latin typeface="Bookman Old Style" pitchFamily="18" charset="0"/>
            </a:endParaRPr>
          </a:p>
          <a:p>
            <a:pPr marL="45720" indent="0">
              <a:buNone/>
            </a:pPr>
            <a:endParaRPr lang="ru-RU" b="1" i="1" dirty="0">
              <a:latin typeface="Bookman Old Style" pitchFamily="18" charset="0"/>
            </a:endParaRPr>
          </a:p>
          <a:p>
            <a:pPr marL="45720" indent="0">
              <a:buNone/>
            </a:pP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1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1691</TotalTime>
  <Words>560</Words>
  <Application>Microsoft Office PowerPoint</Application>
  <PresentationFormat>Экран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День Вестника Света 12 августа 2014 года   </vt:lpstr>
      <vt:lpstr>Слайд 2</vt:lpstr>
      <vt:lpstr>Классификация  определений теософии  </vt:lpstr>
      <vt:lpstr>Слайд 4</vt:lpstr>
      <vt:lpstr>Теософия в истории философии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Братство – единство в многообразии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Ппрпо</dc:title>
  <dc:creator>777</dc:creator>
  <cp:lastModifiedBy>KLN</cp:lastModifiedBy>
  <cp:revision>117</cp:revision>
  <dcterms:created xsi:type="dcterms:W3CDTF">2014-05-27T06:45:53Z</dcterms:created>
  <dcterms:modified xsi:type="dcterms:W3CDTF">2014-10-06T17:40:38Z</dcterms:modified>
</cp:coreProperties>
</file>